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22.svg" ContentType="image/svg+xml"/>
  <Override PartName="/ppt/media/image23.svg" ContentType="image/svg+xml"/>
  <Override PartName="/ppt/media/image24.svg" ContentType="image/svg+xml"/>
  <Override PartName="/ppt/media/image25.svg" ContentType="image/svg+xml"/>
  <Override PartName="/ppt/media/image4.svg" ContentType="image/svg+xml"/>
  <Override PartName="/ppt/media/image5.svg" ContentType="image/svg+xml"/>
  <Override PartName="/ppt/media/image6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8" r:id="rId14"/>
  </p:sldIdLst>
  <p:sldSz cx="14630400" cy="8229600"/>
  <p:notesSz cx="8229600" cy="14630400"/>
  <p:embeddedFontLst>
    <p:embeddedFont>
      <p:font typeface="Fraunces Extra Bold" pitchFamily="34" charset="0"/>
      <p:regular r:id="rId18"/>
    </p:embeddedFont>
    <p:embeddedFont>
      <p:font typeface="Fraunces Extra Bold" pitchFamily="34" charset="-122"/>
      <p:regular r:id="rId19"/>
    </p:embeddedFont>
    <p:embeddedFont>
      <p:font typeface="Fraunces Extra Bold" pitchFamily="34" charset="-120"/>
      <p:regular r:id="rId20"/>
    </p:embeddedFont>
    <p:embeddedFont>
      <p:font typeface="Nobile" panose="02000503050000020004" pitchFamily="34" charset="0"/>
      <p:bold r:id="rId21"/>
    </p:embeddedFont>
    <p:embeddedFont>
      <p:font typeface="Nobile" panose="02000503050000020004" pitchFamily="34" charset="-122"/>
      <p:bold r:id="rId22"/>
    </p:embeddedFont>
    <p:embeddedFont>
      <p:font typeface="Nobile" panose="02000503050000020004" pitchFamily="34" charset="-120"/>
      <p:bold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svg>
</file>

<file path=ppt/media/image24.sv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sv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6.svg"/><Relationship Id="rId3" Type="http://schemas.openxmlformats.org/officeDocument/2006/relationships/image" Target="../media/image5.sv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svg"/><Relationship Id="rId8" Type="http://schemas.openxmlformats.org/officeDocument/2006/relationships/image" Target="../media/image16.png"/><Relationship Id="rId7" Type="http://schemas.openxmlformats.org/officeDocument/2006/relationships/image" Target="../media/image15.svg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3" Type="http://schemas.openxmlformats.org/officeDocument/2006/relationships/image" Target="../media/image11.svg"/><Relationship Id="rId2" Type="http://schemas.openxmlformats.org/officeDocument/2006/relationships/image" Target="../media/image3.png"/><Relationship Id="rId11" Type="http://schemas.openxmlformats.org/officeDocument/2006/relationships/notesSlide" Target="../notesSlides/notesSlide5.xml"/><Relationship Id="rId10" Type="http://schemas.openxmlformats.org/officeDocument/2006/relationships/slideLayout" Target="../slideLayouts/slideLayout6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0.xml"/><Relationship Id="rId5" Type="http://schemas.openxmlformats.org/officeDocument/2006/relationships/image" Target="../media/image25.svg"/><Relationship Id="rId4" Type="http://schemas.openxmlformats.org/officeDocument/2006/relationships/image" Target="../media/image24.svg"/><Relationship Id="rId3" Type="http://schemas.openxmlformats.org/officeDocument/2006/relationships/image" Target="../media/image23.svg"/><Relationship Id="rId2" Type="http://schemas.openxmlformats.org/officeDocument/2006/relationships/image" Target="../media/image22.sv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3224"/>
            <a:ext cx="1096791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Wireless Wide-Area Network (WWAN)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32729"/>
            <a:ext cx="13042821" cy="11339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Seamless Global Connectivity: Covering Vast Geographical Areas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50" y="3335020"/>
            <a:ext cx="13042900" cy="6978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34110" y="3246755"/>
            <a:ext cx="4119880" cy="29464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Course Title:Wireless Communication</a:t>
            </a:r>
            <a:endParaRPr lang="en-US" sz="2200" dirty="0">
              <a:solidFill>
                <a:srgbClr val="405449"/>
              </a:solidFill>
              <a:latin typeface="Nobile" panose="02000503050000020004" pitchFamily="34" charset="0"/>
              <a:ea typeface="Nobile" panose="02000503050000020004" pitchFamily="34" charset="-122"/>
              <a:cs typeface="Nobile" panose="02000503050000020004" pitchFamily="34" charset="-120"/>
            </a:endParaRPr>
          </a:p>
          <a:p>
            <a:pPr marL="0" indent="0" algn="l">
              <a:lnSpc>
                <a:spcPts val="3550"/>
              </a:lnSpc>
              <a:buNone/>
            </a:pPr>
            <a:endParaRPr lang="en-US" sz="2200" dirty="0">
              <a:solidFill>
                <a:srgbClr val="405449"/>
              </a:solidFill>
              <a:latin typeface="Nobile" panose="02000503050000020004" pitchFamily="34" charset="0"/>
              <a:ea typeface="Nobile" panose="02000503050000020004" pitchFamily="34" charset="-122"/>
              <a:cs typeface="Nobile" panose="02000503050000020004" pitchFamily="34" charset="-120"/>
            </a:endParaRPr>
          </a:p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Supervised by: </a:t>
            </a:r>
            <a:endParaRPr lang="en-US" sz="2200" dirty="0">
              <a:solidFill>
                <a:srgbClr val="405449"/>
              </a:solidFill>
              <a:latin typeface="Nobile" panose="02000503050000020004" pitchFamily="34" charset="0"/>
              <a:ea typeface="Nobile" panose="02000503050000020004" pitchFamily="34" charset="-122"/>
              <a:cs typeface="Nobile" panose="02000503050000020004" pitchFamily="34" charset="-120"/>
            </a:endParaRPr>
          </a:p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Dr. Nazrul Islam</a:t>
            </a:r>
            <a:r>
              <a:rPr lang="en-US" sz="22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, </a:t>
            </a:r>
            <a:endParaRPr lang="en-US" sz="2200" dirty="0">
              <a:solidFill>
                <a:srgbClr val="405449"/>
              </a:solidFill>
              <a:latin typeface="Nobile" panose="02000503050000020004" pitchFamily="34" charset="0"/>
              <a:ea typeface="Nobile" panose="02000503050000020004" pitchFamily="34" charset="-122"/>
              <a:cs typeface="Nobile" panose="02000503050000020004" pitchFamily="34" charset="-120"/>
            </a:endParaRPr>
          </a:p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Associate Professor, </a:t>
            </a:r>
            <a:endParaRPr lang="en-US" sz="2200" dirty="0">
              <a:solidFill>
                <a:srgbClr val="405449"/>
              </a:solidFill>
              <a:latin typeface="Nobile" panose="02000503050000020004" pitchFamily="34" charset="0"/>
              <a:ea typeface="Nobile" panose="02000503050000020004" pitchFamily="34" charset="-122"/>
              <a:cs typeface="Nobile" panose="02000503050000020004" pitchFamily="34" charset="-120"/>
            </a:endParaRPr>
          </a:p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Dept. of ICT, MBSTU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853805" y="4230370"/>
            <a:ext cx="4778375" cy="19704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Presented by:</a:t>
            </a:r>
            <a:endParaRPr lang="en-US" sz="2200" dirty="0">
              <a:solidFill>
                <a:srgbClr val="405449"/>
              </a:solidFill>
              <a:latin typeface="Nobile" panose="02000503050000020004" pitchFamily="34" charset="0"/>
              <a:ea typeface="Nobile" panose="02000503050000020004" pitchFamily="34" charset="-122"/>
              <a:cs typeface="Nobile" panose="02000503050000020004" pitchFamily="34" charset="-120"/>
            </a:endParaRPr>
          </a:p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Niloy Sarkar Uthso</a:t>
            </a:r>
            <a:r>
              <a:rPr lang="en-US" sz="22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</a:t>
            </a:r>
            <a:endParaRPr lang="en-US" sz="2200" dirty="0">
              <a:solidFill>
                <a:srgbClr val="405449"/>
              </a:solidFill>
              <a:latin typeface="Nobile" panose="02000503050000020004" pitchFamily="34" charset="0"/>
              <a:ea typeface="Nobile" panose="02000503050000020004" pitchFamily="34" charset="-122"/>
              <a:cs typeface="Nobile" panose="02000503050000020004" pitchFamily="34" charset="-120"/>
            </a:endParaRPr>
          </a:p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ID: IT-</a:t>
            </a:r>
            <a:r>
              <a:rPr lang="en-US" sz="2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21012</a:t>
            </a:r>
            <a:endParaRPr lang="en-US" sz="2400" dirty="0">
              <a:solidFill>
                <a:srgbClr val="405449"/>
              </a:solidFill>
              <a:latin typeface="Nobile" panose="02000503050000020004" pitchFamily="34" charset="0"/>
              <a:ea typeface="Nobile" panose="02000503050000020004" pitchFamily="34" charset="-122"/>
              <a:cs typeface="Nobile" panose="02000503050000020004" pitchFamily="34" charset="-120"/>
            </a:endParaRPr>
          </a:p>
          <a:p>
            <a:pPr marL="0" indent="0" algn="l">
              <a:lnSpc>
                <a:spcPts val="355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4</a:t>
            </a:r>
            <a:r>
              <a:rPr lang="en-US" sz="2400" baseline="300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th</a:t>
            </a:r>
            <a:r>
              <a:rPr lang="en-US" sz="2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year 2</a:t>
            </a:r>
            <a:r>
              <a:rPr lang="en-US" sz="2400" baseline="300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nd</a:t>
            </a:r>
            <a:r>
              <a:rPr lang="en-US" sz="2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semister</a:t>
            </a:r>
            <a:endParaRPr lang="en-US" sz="2400" dirty="0"/>
          </a:p>
        </p:txBody>
      </p:sp>
      <p:sp>
        <p:nvSpPr>
          <p:cNvPr id="7" name="Shape 5"/>
          <p:cNvSpPr/>
          <p:nvPr/>
        </p:nvSpPr>
        <p:spPr>
          <a:xfrm>
            <a:off x="793790" y="4287798"/>
            <a:ext cx="30480" cy="1672471"/>
          </a:xfrm>
          <a:prstGeom prst="rect">
            <a:avLst/>
          </a:prstGeom>
          <a:solidFill>
            <a:srgbClr val="438951"/>
          </a:solidFill>
        </p:spPr>
      </p:sp>
      <p:sp>
        <p:nvSpPr>
          <p:cNvPr id="8" name="Text 6"/>
          <p:cNvSpPr/>
          <p:nvPr/>
        </p:nvSpPr>
        <p:spPr>
          <a:xfrm>
            <a:off x="824270" y="685296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Department of Information and Communication Technology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24270" y="746402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Mawlana Bhashani Science and Technology University (MBSTU)</a:t>
            </a:r>
            <a:endParaRPr lang="en-US" sz="1750" dirty="0"/>
          </a:p>
        </p:txBody>
      </p:sp>
      <p:pic>
        <p:nvPicPr>
          <p:cNvPr id="593" name="Google Shape;593;p55" title="MBSTU_logo_png.pn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1979910" y="118745"/>
            <a:ext cx="1887220" cy="1433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324" y="538520"/>
            <a:ext cx="8797171" cy="6119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Future Trajectories: 5G and Beyond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5324" y="1542098"/>
            <a:ext cx="13259753" cy="31337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The future of WWAN is defined by faster speeds, lower latency, and greater integration with satellite and local networks.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85324" y="2296001"/>
            <a:ext cx="440531" cy="440531"/>
          </a:xfrm>
          <a:prstGeom prst="roundRect">
            <a:avLst>
              <a:gd name="adj" fmla="val 40008"/>
            </a:avLst>
          </a:prstGeom>
          <a:solidFill>
            <a:srgbClr val="E8F3E8"/>
          </a:solidFill>
        </p:spPr>
      </p:sp>
      <p:sp>
        <p:nvSpPr>
          <p:cNvPr id="5" name="Text 3"/>
          <p:cNvSpPr/>
          <p:nvPr/>
        </p:nvSpPr>
        <p:spPr>
          <a:xfrm>
            <a:off x="1321594" y="2363272"/>
            <a:ext cx="2447806" cy="3059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5G Advancements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321594" y="2865001"/>
            <a:ext cx="3123724" cy="15668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Deployment of millimeter wave (mmWave) for hyper-local, gigabit speeds in urban centers, and Network Slicing for dedicated service quality.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4689991" y="2296001"/>
            <a:ext cx="440531" cy="440531"/>
          </a:xfrm>
          <a:prstGeom prst="roundRect">
            <a:avLst>
              <a:gd name="adj" fmla="val 40008"/>
            </a:avLst>
          </a:prstGeom>
          <a:solidFill>
            <a:srgbClr val="E8F3E8"/>
          </a:solidFill>
        </p:spPr>
      </p:sp>
      <p:sp>
        <p:nvSpPr>
          <p:cNvPr id="8" name="Text 6"/>
          <p:cNvSpPr/>
          <p:nvPr/>
        </p:nvSpPr>
        <p:spPr>
          <a:xfrm>
            <a:off x="5326261" y="2363272"/>
            <a:ext cx="3123843" cy="61198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Non-Terrestrial Networks (NTN)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326261" y="3170992"/>
            <a:ext cx="3123843" cy="15668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Integration of LEO (Low Earth Orbit) satellites to expand WWAN coverage to oceans, airlines, and previously unconnected regions globally.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685324" y="5129451"/>
            <a:ext cx="440531" cy="440531"/>
          </a:xfrm>
          <a:prstGeom prst="roundRect">
            <a:avLst>
              <a:gd name="adj" fmla="val 40008"/>
            </a:avLst>
          </a:prstGeom>
          <a:solidFill>
            <a:srgbClr val="E8F3E8"/>
          </a:solidFill>
        </p:spPr>
      </p:sp>
      <p:sp>
        <p:nvSpPr>
          <p:cNvPr id="11" name="Text 9"/>
          <p:cNvSpPr/>
          <p:nvPr/>
        </p:nvSpPr>
        <p:spPr>
          <a:xfrm>
            <a:off x="1321594" y="5196721"/>
            <a:ext cx="2447806" cy="3059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Edge Computing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1321594" y="5698450"/>
            <a:ext cx="7128510" cy="62674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Moving data processing closer to the user within the WWAN Core, drastically reducing latency for real-time applications like AR/VR.</a:t>
            </a:r>
            <a:endParaRPr lang="en-US" sz="15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35403" y="2296001"/>
            <a:ext cx="5017294" cy="5017294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685324" y="7753826"/>
            <a:ext cx="13259753" cy="2506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Card 10 of 10</a:t>
            </a:r>
            <a:endParaRPr lang="en-US" sz="1200" dirty="0"/>
          </a:p>
        </p:txBody>
      </p:sp>
      <p:sp>
        <p:nvSpPr>
          <p:cNvPr id="15" name="Text Box 14"/>
          <p:cNvSpPr txBox="1"/>
          <p:nvPr/>
        </p:nvSpPr>
        <p:spPr>
          <a:xfrm>
            <a:off x="6630035" y="7374255"/>
            <a:ext cx="7315200" cy="379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  <a:sym typeface="+mn-ea"/>
              </a:rPr>
              <a:t>Page 10 of 10</a:t>
            </a:r>
            <a:endParaRPr lang="en-US" sz="1400" dirty="0">
              <a:solidFill>
                <a:srgbClr val="405449"/>
              </a:solidFill>
              <a:latin typeface="Nobile" panose="02000503050000020004" pitchFamily="34" charset="0"/>
              <a:ea typeface="Nobile" panose="02000503050000020004" pitchFamily="34" charset="-122"/>
              <a:cs typeface="Nobile" panose="02000503050000020004" pitchFamily="34" charset="-120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9106" y="370523"/>
            <a:ext cx="1930956" cy="2093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Summary &amp; Next Steps</a:t>
            </a: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469106" y="780812"/>
            <a:ext cx="5833705" cy="5781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Conclusion &amp; References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469106" y="1559957"/>
            <a:ext cx="6779062" cy="1231344"/>
          </a:xfrm>
          <a:prstGeom prst="roundRect">
            <a:avLst>
              <a:gd name="adj" fmla="val 5941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53866" y="1559957"/>
            <a:ext cx="60960" cy="1231344"/>
          </a:xfrm>
          <a:prstGeom prst="roundRect">
            <a:avLst>
              <a:gd name="adj" fmla="val 197920"/>
            </a:avLst>
          </a:prstGeom>
          <a:solidFill>
            <a:srgbClr val="438951"/>
          </a:solidFill>
        </p:spPr>
      </p:sp>
      <p:sp>
        <p:nvSpPr>
          <p:cNvPr id="6" name="Text 4"/>
          <p:cNvSpPr/>
          <p:nvPr/>
        </p:nvSpPr>
        <p:spPr>
          <a:xfrm>
            <a:off x="664012" y="1709142"/>
            <a:ext cx="1841421" cy="2093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WWAN's Critical Role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64012" y="1998821"/>
            <a:ext cx="6434971" cy="6432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WWAN technology is indispensable for the interconnected digital age, providing the foundation for everything from personal communication and navigation to remote industrial operations and global surveillance.</a:t>
            </a:r>
            <a:endParaRPr lang="en-US" sz="1050" dirty="0"/>
          </a:p>
        </p:txBody>
      </p:sp>
      <p:sp>
        <p:nvSpPr>
          <p:cNvPr id="8" name="Shape 6"/>
          <p:cNvSpPr/>
          <p:nvPr/>
        </p:nvSpPr>
        <p:spPr>
          <a:xfrm>
            <a:off x="7382113" y="1559957"/>
            <a:ext cx="6779181" cy="1231344"/>
          </a:xfrm>
          <a:prstGeom prst="roundRect">
            <a:avLst>
              <a:gd name="adj" fmla="val 5941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66873" y="1559957"/>
            <a:ext cx="60960" cy="1231344"/>
          </a:xfrm>
          <a:prstGeom prst="roundRect">
            <a:avLst>
              <a:gd name="adj" fmla="val 197920"/>
            </a:avLst>
          </a:prstGeom>
          <a:solidFill>
            <a:srgbClr val="438951"/>
          </a:solidFill>
        </p:spPr>
      </p:sp>
      <p:sp>
        <p:nvSpPr>
          <p:cNvPr id="10" name="Text 8"/>
          <p:cNvSpPr/>
          <p:nvPr/>
        </p:nvSpPr>
        <p:spPr>
          <a:xfrm>
            <a:off x="7577018" y="1709142"/>
            <a:ext cx="2343031" cy="2093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Future Research Directions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577018" y="1998821"/>
            <a:ext cx="6435090" cy="4288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Focus areas include optimizing 6G network architectures, enhancing spectrum efficiency, improving security protocols for IoT devices, and implementing AI/ML for dynamic network management.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670084" y="3143012"/>
            <a:ext cx="2986326" cy="2513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References for Further Study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670084" y="3595330"/>
            <a:ext cx="13491210" cy="2144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Goldsmith, A. (2005). </a:t>
            </a:r>
            <a:r>
              <a:rPr lang="en-US" sz="1050" i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Wireless Communications</a:t>
            </a: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. Cambridge University Press.</a:t>
            </a:r>
            <a:endParaRPr lang="en-US" sz="1050" dirty="0"/>
          </a:p>
        </p:txBody>
      </p:sp>
      <p:sp>
        <p:nvSpPr>
          <p:cNvPr id="14" name="Text 12"/>
          <p:cNvSpPr/>
          <p:nvPr/>
        </p:nvSpPr>
        <p:spPr>
          <a:xfrm>
            <a:off x="670084" y="3960495"/>
            <a:ext cx="13491210" cy="2144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Rappaport, T. S. (2002). </a:t>
            </a:r>
            <a:r>
              <a:rPr lang="en-US" sz="1050" i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Wireless Communications: Principles and Practice</a:t>
            </a: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(2nd ed.). Prentice Hall.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670084" y="4325660"/>
            <a:ext cx="13491210" cy="2144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3GPP Technical Specifications (</a:t>
            </a:r>
            <a:r>
              <a:rPr lang="en-US" sz="1050" u="sng" dirty="0">
                <a:solidFill>
                  <a:srgbClr val="438951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www.3gpp.org</a:t>
            </a: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) for current mobile network standards.</a:t>
            </a:r>
            <a:endParaRPr lang="en-US" sz="1050" dirty="0"/>
          </a:p>
        </p:txBody>
      </p:sp>
      <p:sp>
        <p:nvSpPr>
          <p:cNvPr id="16" name="Shape 14"/>
          <p:cNvSpPr/>
          <p:nvPr/>
        </p:nvSpPr>
        <p:spPr>
          <a:xfrm>
            <a:off x="469106" y="2942034"/>
            <a:ext cx="15240" cy="1748790"/>
          </a:xfrm>
          <a:prstGeom prst="rect">
            <a:avLst/>
          </a:prstGeom>
          <a:solidFill>
            <a:srgbClr val="438951"/>
          </a:solidFill>
        </p:spPr>
      </p:sp>
      <p:sp>
        <p:nvSpPr>
          <p:cNvPr id="17" name="Shape 15"/>
          <p:cNvSpPr/>
          <p:nvPr/>
        </p:nvSpPr>
        <p:spPr>
          <a:xfrm>
            <a:off x="469106" y="4841558"/>
            <a:ext cx="13692187" cy="1038463"/>
          </a:xfrm>
          <a:prstGeom prst="roundRect">
            <a:avLst>
              <a:gd name="adj" fmla="val 11618"/>
            </a:avLst>
          </a:prstGeom>
          <a:solidFill>
            <a:srgbClr val="CCE6D1"/>
          </a:solidFill>
        </p:spPr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3052" y="5033486"/>
            <a:ext cx="335042" cy="268010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1072039" y="5008959"/>
            <a:ext cx="2681049" cy="3351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Thank You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1072039" y="5478066"/>
            <a:ext cx="12955310" cy="2144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Thank you for your attention. We encourage MBSTU ICT students to explore the vast opportunities in global network architecture and communication technologies.</a:t>
            </a:r>
            <a:endParaRPr lang="en-US" sz="1050" dirty="0"/>
          </a:p>
        </p:txBody>
      </p:sp>
      <p:pic>
        <p:nvPicPr>
          <p:cNvPr id="21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726" y="6120170"/>
            <a:ext cx="4487585" cy="1608653"/>
          </a:xfrm>
          <a:prstGeom prst="rect">
            <a:avLst/>
          </a:prstGeom>
        </p:spPr>
      </p:pic>
      <p:pic>
        <p:nvPicPr>
          <p:cNvPr id="2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1467" y="6120170"/>
            <a:ext cx="4487585" cy="1608653"/>
          </a:xfrm>
          <a:prstGeom prst="rect">
            <a:avLst/>
          </a:prstGeom>
        </p:spPr>
      </p:pic>
      <p:pic>
        <p:nvPicPr>
          <p:cNvPr id="2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6208" y="6120170"/>
            <a:ext cx="4487585" cy="16086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135"/>
            <a:ext cx="130428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Introduction to Wireless Wide-Area Network (WWAN)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63322"/>
            <a:ext cx="4196358" cy="4028718"/>
          </a:xfrm>
          <a:prstGeom prst="roundRect">
            <a:avLst>
              <a:gd name="adj" fmla="val 5067"/>
            </a:avLst>
          </a:prstGeom>
          <a:solidFill>
            <a:srgbClr val="E8F3E8"/>
          </a:solidFill>
        </p:spPr>
      </p:sp>
      <p:sp>
        <p:nvSpPr>
          <p:cNvPr id="4" name="Shape 2"/>
          <p:cNvSpPr/>
          <p:nvPr/>
        </p:nvSpPr>
        <p:spPr>
          <a:xfrm>
            <a:off x="1020604" y="299013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38951"/>
          </a:solidFill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3177183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897392"/>
            <a:ext cx="299144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Definition and Scope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387810"/>
            <a:ext cx="3742730" cy="2177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WWAN is a telecommunications network covering a vast geographical area, spanning cities, countries, or the entire globe, enabling connectivity over long distances.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763322"/>
            <a:ext cx="4196358" cy="4028718"/>
          </a:xfrm>
          <a:prstGeom prst="roundRect">
            <a:avLst>
              <a:gd name="adj" fmla="val 5067"/>
            </a:avLst>
          </a:prstGeom>
          <a:solidFill>
            <a:srgbClr val="E8F3E8"/>
          </a:solidFill>
        </p:spPr>
      </p:sp>
      <p:sp>
        <p:nvSpPr>
          <p:cNvPr id="9" name="Shape 6"/>
          <p:cNvSpPr/>
          <p:nvPr/>
        </p:nvSpPr>
        <p:spPr>
          <a:xfrm>
            <a:off x="5443776" y="299013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38951"/>
          </a:solidFill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0942" y="3177183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389739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Infrastructure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43776" y="4387810"/>
            <a:ext cx="3742730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Primarily uses cellular technology (e.g., 4G, 5G) and radio waves transmitted via base stations (towers) to provide ubiquitous wireless access.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763322"/>
            <a:ext cx="4196358" cy="4028718"/>
          </a:xfrm>
          <a:prstGeom prst="roundRect">
            <a:avLst>
              <a:gd name="adj" fmla="val 5067"/>
            </a:avLst>
          </a:prstGeom>
          <a:solidFill>
            <a:srgbClr val="E8F3E8"/>
          </a:solidFill>
        </p:spPr>
      </p:sp>
      <p:sp>
        <p:nvSpPr>
          <p:cNvPr id="14" name="Shape 10"/>
          <p:cNvSpPr/>
          <p:nvPr/>
        </p:nvSpPr>
        <p:spPr>
          <a:xfrm>
            <a:off x="9866948" y="299013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38951"/>
          </a:solidFill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54114" y="3177183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6948" y="389739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Core Function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6948" y="4387810"/>
            <a:ext cx="3742730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Facilitates mobile data, voice communication, and seamless roaming capabilities for users traveling across large service areas.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7047190"/>
            <a:ext cx="13042821" cy="290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  <a:sym typeface="+mn-ea"/>
              </a:rPr>
              <a:t>Page 2 of 10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3026" y="568285"/>
            <a:ext cx="7890748" cy="11187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Distinguishing Network Coverage: WLAN vs. MAN vs. WWAN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113026" y="1955483"/>
            <a:ext cx="7890748" cy="5729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Understanding the scale is crucial for network deployment and selecting appropriate technologies.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113026" y="2998232"/>
            <a:ext cx="3855839" cy="2175748"/>
          </a:xfrm>
          <a:prstGeom prst="roundRect">
            <a:avLst>
              <a:gd name="adj" fmla="val 5043"/>
            </a:avLst>
          </a:prstGeom>
          <a:solidFill>
            <a:srgbClr val="FAFFFA"/>
          </a:solidFill>
        </p:spPr>
      </p:sp>
      <p:sp>
        <p:nvSpPr>
          <p:cNvPr id="6" name="Shape 3"/>
          <p:cNvSpPr/>
          <p:nvPr/>
        </p:nvSpPr>
        <p:spPr>
          <a:xfrm>
            <a:off x="6113026" y="2975372"/>
            <a:ext cx="3855839" cy="91440"/>
          </a:xfrm>
          <a:prstGeom prst="roundRect">
            <a:avLst>
              <a:gd name="adj" fmla="val 176220"/>
            </a:avLst>
          </a:prstGeom>
          <a:solidFill>
            <a:srgbClr val="438951"/>
          </a:solidFill>
        </p:spPr>
      </p:sp>
      <p:sp>
        <p:nvSpPr>
          <p:cNvPr id="7" name="Shape 4"/>
          <p:cNvSpPr/>
          <p:nvPr/>
        </p:nvSpPr>
        <p:spPr>
          <a:xfrm>
            <a:off x="7772340" y="2729746"/>
            <a:ext cx="537091" cy="537091"/>
          </a:xfrm>
          <a:prstGeom prst="roundRect">
            <a:avLst>
              <a:gd name="adj" fmla="val 170250"/>
            </a:avLst>
          </a:prstGeom>
          <a:solidFill>
            <a:srgbClr val="438951"/>
          </a:solidFill>
        </p:spPr>
      </p:sp>
      <p:sp>
        <p:nvSpPr>
          <p:cNvPr id="8" name="Text 5"/>
          <p:cNvSpPr/>
          <p:nvPr/>
        </p:nvSpPr>
        <p:spPr>
          <a:xfrm>
            <a:off x="7933432" y="2864048"/>
            <a:ext cx="214789" cy="268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314837" y="3445788"/>
            <a:ext cx="3452217" cy="5595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WLAN (Wireless Local Area Network)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314837" y="4112776"/>
            <a:ext cx="3452217" cy="859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Covers a small, localized area like an office or campus. Uses technologies like Wi-Fi (802.11). </a:t>
            </a:r>
            <a:r>
              <a:rPr lang="en-US" sz="14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Range:</a:t>
            </a: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Tens of meters.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10147816" y="2998232"/>
            <a:ext cx="3855958" cy="2175748"/>
          </a:xfrm>
          <a:prstGeom prst="roundRect">
            <a:avLst>
              <a:gd name="adj" fmla="val 5043"/>
            </a:avLst>
          </a:prstGeom>
          <a:solidFill>
            <a:srgbClr val="FAFFFA"/>
          </a:solidFill>
        </p:spPr>
      </p:sp>
      <p:sp>
        <p:nvSpPr>
          <p:cNvPr id="12" name="Shape 9"/>
          <p:cNvSpPr/>
          <p:nvPr/>
        </p:nvSpPr>
        <p:spPr>
          <a:xfrm>
            <a:off x="10147816" y="2975372"/>
            <a:ext cx="3855958" cy="91440"/>
          </a:xfrm>
          <a:prstGeom prst="roundRect">
            <a:avLst>
              <a:gd name="adj" fmla="val 176220"/>
            </a:avLst>
          </a:prstGeom>
          <a:solidFill>
            <a:srgbClr val="438951"/>
          </a:solidFill>
        </p:spPr>
      </p:sp>
      <p:sp>
        <p:nvSpPr>
          <p:cNvPr id="13" name="Shape 10"/>
          <p:cNvSpPr/>
          <p:nvPr/>
        </p:nvSpPr>
        <p:spPr>
          <a:xfrm>
            <a:off x="11807250" y="2729746"/>
            <a:ext cx="537091" cy="537091"/>
          </a:xfrm>
          <a:prstGeom prst="roundRect">
            <a:avLst>
              <a:gd name="adj" fmla="val 170250"/>
            </a:avLst>
          </a:prstGeom>
          <a:solidFill>
            <a:srgbClr val="438951"/>
          </a:solidFill>
        </p:spPr>
      </p:sp>
      <p:sp>
        <p:nvSpPr>
          <p:cNvPr id="14" name="Text 11"/>
          <p:cNvSpPr/>
          <p:nvPr/>
        </p:nvSpPr>
        <p:spPr>
          <a:xfrm>
            <a:off x="11968341" y="2864048"/>
            <a:ext cx="214789" cy="268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0349627" y="3445788"/>
            <a:ext cx="3452336" cy="5595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MAN (Metropolitan Area Network)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349627" y="4112776"/>
            <a:ext cx="3452336" cy="8593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Spans an entire city or a large campus. Often connects multiple LANs. </a:t>
            </a:r>
            <a:r>
              <a:rPr lang="en-US" sz="14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Range:</a:t>
            </a: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Up to tens of kilometers.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6113026" y="5621417"/>
            <a:ext cx="7890748" cy="1609487"/>
          </a:xfrm>
          <a:prstGeom prst="roundRect">
            <a:avLst>
              <a:gd name="adj" fmla="val 6818"/>
            </a:avLst>
          </a:prstGeom>
          <a:solidFill>
            <a:srgbClr val="FAFFFA"/>
          </a:solidFill>
        </p:spPr>
      </p:sp>
      <p:sp>
        <p:nvSpPr>
          <p:cNvPr id="18" name="Shape 15"/>
          <p:cNvSpPr/>
          <p:nvPr/>
        </p:nvSpPr>
        <p:spPr>
          <a:xfrm>
            <a:off x="6113026" y="5598557"/>
            <a:ext cx="7890748" cy="91440"/>
          </a:xfrm>
          <a:prstGeom prst="roundRect">
            <a:avLst>
              <a:gd name="adj" fmla="val 176220"/>
            </a:avLst>
          </a:prstGeom>
          <a:solidFill>
            <a:srgbClr val="438951"/>
          </a:solidFill>
        </p:spPr>
      </p:sp>
      <p:sp>
        <p:nvSpPr>
          <p:cNvPr id="19" name="Shape 16"/>
          <p:cNvSpPr/>
          <p:nvPr/>
        </p:nvSpPr>
        <p:spPr>
          <a:xfrm>
            <a:off x="9789855" y="5352931"/>
            <a:ext cx="537091" cy="537091"/>
          </a:xfrm>
          <a:prstGeom prst="roundRect">
            <a:avLst>
              <a:gd name="adj" fmla="val 170250"/>
            </a:avLst>
          </a:prstGeom>
          <a:solidFill>
            <a:srgbClr val="438951"/>
          </a:solidFill>
        </p:spPr>
      </p:sp>
      <p:sp>
        <p:nvSpPr>
          <p:cNvPr id="20" name="Text 17"/>
          <p:cNvSpPr/>
          <p:nvPr/>
        </p:nvSpPr>
        <p:spPr>
          <a:xfrm>
            <a:off x="9950946" y="5487233"/>
            <a:ext cx="214789" cy="2684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6314837" y="6068973"/>
            <a:ext cx="4284345" cy="2797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WWAN (Wireless Wide Area Network)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6314837" y="6456164"/>
            <a:ext cx="7487126" cy="5729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Covers the largest areas, enabling nationwide or global connectivity. Utilizes cellular carriers. </a:t>
            </a:r>
            <a:r>
              <a:rPr lang="en-US" sz="14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Range:</a:t>
            </a: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Hundreds to thousands of kilometers.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6113026" y="7432238"/>
            <a:ext cx="7890748" cy="2290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  <a:sym typeface="+mn-ea"/>
              </a:rPr>
              <a:t>Page 3 of 10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7921" y="399098"/>
            <a:ext cx="6550700" cy="4536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Core WWAN Architecture Overview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07921" y="1143000"/>
            <a:ext cx="13614559" cy="2321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The architecture is layered and distributed, designed for scalability and handover efficiency.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8000" y="1538605"/>
            <a:ext cx="13614400" cy="34220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480651" y="1646480"/>
            <a:ext cx="3319553" cy="7529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Core &amp; External Networks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0480651" y="2506485"/>
            <a:ext cx="3319553" cy="6023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CN functions and Internet/PSTN connectivity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829856" y="2760979"/>
            <a:ext cx="3051847" cy="7529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Radio Access Network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829856" y="3620985"/>
            <a:ext cx="3051847" cy="6023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Base stations and radio links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0480651" y="3499918"/>
            <a:ext cx="3011692" cy="37646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 Equipment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0480651" y="3983462"/>
            <a:ext cx="3319553" cy="60233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Mobile devices initiating connections</a:t>
            </a:r>
            <a:endParaRPr lang="en-US" sz="10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2332" y="6312575"/>
            <a:ext cx="217646" cy="21764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79527" y="6305431"/>
            <a:ext cx="3945612" cy="4643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User Equipment (UE):</a:t>
            </a: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Mobile devices (smartphones, laptops, IoT devices) that initiate the connection.</a:t>
            </a:r>
            <a:endParaRPr lang="en-US" sz="14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60883" y="6312575"/>
            <a:ext cx="217646" cy="21764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578078" y="6305431"/>
            <a:ext cx="3945731" cy="6965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Radio Access Network (RAN):</a:t>
            </a: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The base stations (e.g., gNBs in 5G) and controllers that manage the radio link to the UE.</a:t>
            </a:r>
            <a:endParaRPr lang="en-US" sz="140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59553" y="6312575"/>
            <a:ext cx="217646" cy="217646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0176748" y="6305431"/>
            <a:ext cx="3945731" cy="6965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Core Network (CN):</a:t>
            </a: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Manages subscribers, security, billing, and mobility, directing traffic between the RAN and external networks.</a:t>
            </a:r>
            <a:endParaRPr lang="en-US" sz="1400" dirty="0"/>
          </a:p>
        </p:txBody>
      </p:sp>
      <p:sp>
        <p:nvSpPr>
          <p:cNvPr id="17" name="Text 11"/>
          <p:cNvSpPr/>
          <p:nvPr/>
        </p:nvSpPr>
        <p:spPr>
          <a:xfrm>
            <a:off x="562531" y="7358856"/>
            <a:ext cx="13614559" cy="18573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  <a:sym typeface="+mn-ea"/>
              </a:rPr>
              <a:t>Page 4 of 10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2583"/>
            <a:ext cx="930580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Mechanism of WWAN Operation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2499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WWAN leverages complex handshaking protocols and radio resource management for continuous service.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566029" y="2620208"/>
            <a:ext cx="312646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1. Device Registration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110627"/>
            <a:ext cx="3898702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Mobile device searches for the nearest Base Station and registers with the network's Core.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49830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26731" y="3255288"/>
            <a:ext cx="339328" cy="3393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37790" y="2443043"/>
            <a:ext cx="3898821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2. Authentication &amp; Handshake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3287792"/>
            <a:ext cx="3898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Network verifies the user (SIM card) and establishes a secure, dedicated communication channel.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49830"/>
            <a:ext cx="4564975" cy="456497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52604" y="3643789"/>
            <a:ext cx="339328" cy="33932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937790" y="4898112"/>
            <a:ext cx="305204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3. Data Transmission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937790" y="5388531"/>
            <a:ext cx="3898821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Data packets are sent via radio frequency between the device and the Base Station, routed through the Core Network.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49830"/>
            <a:ext cx="4564975" cy="456497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64103" y="5869662"/>
            <a:ext cx="339328" cy="339328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207294" y="4716661"/>
            <a:ext cx="3485197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4. Mobility Management</a:t>
            </a:r>
            <a:endParaRPr lang="en-US" sz="2200" dirty="0"/>
          </a:p>
        </p:txBody>
      </p:sp>
      <p:sp>
        <p:nvSpPr>
          <p:cNvPr id="17" name="Text 9"/>
          <p:cNvSpPr/>
          <p:nvPr/>
        </p:nvSpPr>
        <p:spPr>
          <a:xfrm>
            <a:off x="793790" y="5207079"/>
            <a:ext cx="3898702" cy="18145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As the device moves, the network ensures a seamless "handover" of the connection from one Base Station to the next without interruption.</a:t>
            </a:r>
            <a:endParaRPr lang="en-US" sz="1750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2653" y="2449830"/>
            <a:ext cx="4564975" cy="4564975"/>
          </a:xfrm>
          <a:prstGeom prst="rect">
            <a:avLst/>
          </a:prstGeom>
        </p:spPr>
      </p:pic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38230" y="5481161"/>
            <a:ext cx="339328" cy="339328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12379960" y="7304405"/>
            <a:ext cx="1456690" cy="262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Page 5 of 10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8860" y="901779"/>
            <a:ext cx="7834670" cy="5645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Types of WWAN Technologies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118860" y="1737360"/>
            <a:ext cx="7879080" cy="2890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Evolutionary standards drive increased bandwidth, reduced latency, and greater capacity.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10046970" y="2229683"/>
            <a:ext cx="22860" cy="4663559"/>
          </a:xfrm>
          <a:prstGeom prst="roundRect">
            <a:avLst>
              <a:gd name="adj" fmla="val 711432"/>
            </a:avLst>
          </a:prstGeom>
          <a:solidFill>
            <a:srgbClr val="CED9CE"/>
          </a:solidFill>
        </p:spPr>
      </p:sp>
      <p:sp>
        <p:nvSpPr>
          <p:cNvPr id="6" name="Shape 3"/>
          <p:cNvSpPr/>
          <p:nvPr/>
        </p:nvSpPr>
        <p:spPr>
          <a:xfrm>
            <a:off x="9335929" y="2421493"/>
            <a:ext cx="542092" cy="22860"/>
          </a:xfrm>
          <a:prstGeom prst="roundRect">
            <a:avLst>
              <a:gd name="adj" fmla="val 711432"/>
            </a:avLst>
          </a:prstGeom>
          <a:solidFill>
            <a:srgbClr val="CED9CE"/>
          </a:solidFill>
        </p:spPr>
      </p:sp>
      <p:sp>
        <p:nvSpPr>
          <p:cNvPr id="7" name="Shape 4"/>
          <p:cNvSpPr/>
          <p:nvPr/>
        </p:nvSpPr>
        <p:spPr>
          <a:xfrm>
            <a:off x="9855160" y="2229683"/>
            <a:ext cx="406479" cy="406479"/>
          </a:xfrm>
          <a:prstGeom prst="roundRect">
            <a:avLst>
              <a:gd name="adj" fmla="val 40010"/>
            </a:avLst>
          </a:prstGeom>
          <a:solidFill>
            <a:srgbClr val="E8F3E8"/>
          </a:solidFill>
        </p:spPr>
      </p:sp>
      <p:sp>
        <p:nvSpPr>
          <p:cNvPr id="8" name="Text 5"/>
          <p:cNvSpPr/>
          <p:nvPr/>
        </p:nvSpPr>
        <p:spPr>
          <a:xfrm>
            <a:off x="9922907" y="2263557"/>
            <a:ext cx="270986" cy="3387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896219" y="2291715"/>
            <a:ext cx="2258735" cy="282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3G (UMTS)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118860" y="2682359"/>
            <a:ext cx="3036094" cy="11563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Introduced mobile broadband data and enhanced multimedia capabilities. Focused on voice and basic data.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10238780" y="3505557"/>
            <a:ext cx="542092" cy="22860"/>
          </a:xfrm>
          <a:prstGeom prst="roundRect">
            <a:avLst>
              <a:gd name="adj" fmla="val 711432"/>
            </a:avLst>
          </a:prstGeom>
          <a:solidFill>
            <a:srgbClr val="CED9CE"/>
          </a:solidFill>
        </p:spPr>
      </p:sp>
      <p:sp>
        <p:nvSpPr>
          <p:cNvPr id="12" name="Shape 9"/>
          <p:cNvSpPr/>
          <p:nvPr/>
        </p:nvSpPr>
        <p:spPr>
          <a:xfrm>
            <a:off x="9855160" y="3313748"/>
            <a:ext cx="406479" cy="406479"/>
          </a:xfrm>
          <a:prstGeom prst="roundRect">
            <a:avLst>
              <a:gd name="adj" fmla="val 40010"/>
            </a:avLst>
          </a:prstGeom>
          <a:solidFill>
            <a:srgbClr val="E8F3E8"/>
          </a:solidFill>
        </p:spPr>
      </p:sp>
      <p:sp>
        <p:nvSpPr>
          <p:cNvPr id="13" name="Text 10"/>
          <p:cNvSpPr/>
          <p:nvPr/>
        </p:nvSpPr>
        <p:spPr>
          <a:xfrm>
            <a:off x="9922907" y="3347621"/>
            <a:ext cx="270986" cy="3387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0961846" y="3375779"/>
            <a:ext cx="2258735" cy="282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4G &amp; LTE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961846" y="3766423"/>
            <a:ext cx="3036094" cy="11563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High-speed data (up to 100 Mbps) for a true mobile internet experience. Key for streaming and mobile applications.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9335929" y="4490680"/>
            <a:ext cx="542092" cy="22860"/>
          </a:xfrm>
          <a:prstGeom prst="roundRect">
            <a:avLst>
              <a:gd name="adj" fmla="val 711432"/>
            </a:avLst>
          </a:prstGeom>
          <a:solidFill>
            <a:srgbClr val="CED9CE"/>
          </a:solidFill>
        </p:spPr>
      </p:sp>
      <p:sp>
        <p:nvSpPr>
          <p:cNvPr id="17" name="Shape 14"/>
          <p:cNvSpPr/>
          <p:nvPr/>
        </p:nvSpPr>
        <p:spPr>
          <a:xfrm>
            <a:off x="9855160" y="4298871"/>
            <a:ext cx="406479" cy="406479"/>
          </a:xfrm>
          <a:prstGeom prst="roundRect">
            <a:avLst>
              <a:gd name="adj" fmla="val 40010"/>
            </a:avLst>
          </a:prstGeom>
          <a:solidFill>
            <a:srgbClr val="E8F3E8"/>
          </a:solidFill>
        </p:spPr>
      </p:sp>
      <p:sp>
        <p:nvSpPr>
          <p:cNvPr id="18" name="Text 15"/>
          <p:cNvSpPr/>
          <p:nvPr/>
        </p:nvSpPr>
        <p:spPr>
          <a:xfrm>
            <a:off x="9922907" y="4332744"/>
            <a:ext cx="270986" cy="3387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6896219" y="4360902"/>
            <a:ext cx="2258735" cy="282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5G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118860" y="4751546"/>
            <a:ext cx="3036094" cy="11563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Next-generation technology with extremely high speeds, ultra-low latency, and massive device connectivity (mMTC).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10238780" y="5475923"/>
            <a:ext cx="542092" cy="22860"/>
          </a:xfrm>
          <a:prstGeom prst="roundRect">
            <a:avLst>
              <a:gd name="adj" fmla="val 711432"/>
            </a:avLst>
          </a:prstGeom>
          <a:solidFill>
            <a:srgbClr val="CED9CE"/>
          </a:solidFill>
        </p:spPr>
      </p:sp>
      <p:sp>
        <p:nvSpPr>
          <p:cNvPr id="22" name="Shape 19"/>
          <p:cNvSpPr/>
          <p:nvPr/>
        </p:nvSpPr>
        <p:spPr>
          <a:xfrm>
            <a:off x="9855160" y="5284113"/>
            <a:ext cx="406479" cy="406479"/>
          </a:xfrm>
          <a:prstGeom prst="roundRect">
            <a:avLst>
              <a:gd name="adj" fmla="val 40010"/>
            </a:avLst>
          </a:prstGeom>
          <a:solidFill>
            <a:srgbClr val="E8F3E8"/>
          </a:solidFill>
        </p:spPr>
      </p:sp>
      <p:sp>
        <p:nvSpPr>
          <p:cNvPr id="23" name="Text 20"/>
          <p:cNvSpPr/>
          <p:nvPr/>
        </p:nvSpPr>
        <p:spPr>
          <a:xfrm>
            <a:off x="9922907" y="5317986"/>
            <a:ext cx="270986" cy="3387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10961846" y="5346144"/>
            <a:ext cx="2258735" cy="282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Satellite WWAN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10961846" y="5736788"/>
            <a:ext cx="3036094" cy="11563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Uses orbiting satellites (e.g., LEO constellations like Starlink) to provide global coverage, especially in remote areas.</a:t>
            </a:r>
            <a:endParaRPr lang="en-US" sz="1400" dirty="0"/>
          </a:p>
        </p:txBody>
      </p:sp>
      <p:sp>
        <p:nvSpPr>
          <p:cNvPr id="26" name="Text 23"/>
          <p:cNvSpPr/>
          <p:nvPr/>
        </p:nvSpPr>
        <p:spPr>
          <a:xfrm>
            <a:off x="6118860" y="7096482"/>
            <a:ext cx="7879080" cy="2312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  <a:sym typeface="+mn-ea"/>
              </a:rPr>
              <a:t>Page 6 of 10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7702" y="554831"/>
            <a:ext cx="10807065" cy="5961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Essential Components and Devices in WWAN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67702" y="1627822"/>
            <a:ext cx="2861667" cy="3577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Infrastructure Side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667702" y="2176343"/>
            <a:ext cx="5038725" cy="6103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SzPct val="100000"/>
              <a:buNone/>
            </a:pPr>
            <a:r>
              <a:rPr lang="en-US" sz="15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Base Stations (e.g., eNodeBs, gNBs):</a:t>
            </a: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Transmit and receive radio signals.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67702" y="2853333"/>
            <a:ext cx="5038725" cy="6103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SzPct val="100000"/>
              <a:buNone/>
            </a:pPr>
            <a:r>
              <a:rPr lang="en-US" sz="15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Switching Centers (MSC/MME):</a:t>
            </a: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Manage call routing, handover, and network access control.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67702" y="3530322"/>
            <a:ext cx="5038725" cy="9154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SzPct val="100000"/>
              <a:buNone/>
            </a:pPr>
            <a:r>
              <a:rPr lang="en-US" sz="15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Antennas and Backhaul:</a:t>
            </a: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Provide robust signal coverage and connection to the Core Network (often fiber optic).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67702" y="4636532"/>
            <a:ext cx="2861667" cy="3577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 Side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667702" y="5185053"/>
            <a:ext cx="5038725" cy="6103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SzPct val="100000"/>
              <a:buNone/>
            </a:pPr>
            <a:r>
              <a:rPr lang="en-US" sz="15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WWAN Modems:</a:t>
            </a: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Integrated chips in devices that translate digital data into radio signals.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667702" y="5862042"/>
            <a:ext cx="5038725" cy="6103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SzPct val="100000"/>
              <a:buNone/>
            </a:pPr>
            <a:r>
              <a:rPr lang="en-US" sz="15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SIM Cards:</a:t>
            </a: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Identifies the subscriber and manages authentication protocols.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667702" y="6539032"/>
            <a:ext cx="5038725" cy="6103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SzPct val="100000"/>
              <a:buNone/>
            </a:pPr>
            <a:r>
              <a:rPr lang="en-US" sz="1500" b="1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Mobile Routers:</a:t>
            </a:r>
            <a:r>
              <a:rPr lang="en-US" sz="15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 Share a single WWAN connection across multiple devices (Mi-Fi).</a:t>
            </a:r>
            <a:endParaRPr lang="en-US" sz="15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86964" y="1619250"/>
            <a:ext cx="2490192" cy="2289334"/>
          </a:xfrm>
          <a:prstGeom prst="rect">
            <a:avLst/>
          </a:prstGeom>
        </p:spPr>
      </p:pic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9675" y="1619250"/>
            <a:ext cx="2490192" cy="2289334"/>
          </a:xfrm>
          <a:prstGeom prst="rect">
            <a:avLst/>
          </a:prstGeom>
        </p:spPr>
      </p:pic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2386" y="1619250"/>
            <a:ext cx="2490192" cy="228933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667702" y="7430572"/>
            <a:ext cx="13294995" cy="2441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  <a:sym typeface="+mn-ea"/>
              </a:rPr>
              <a:t>Page 7 of 10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798" y="527090"/>
            <a:ext cx="8676203" cy="5990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WWAN Advantages and Limitations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70798" y="1605082"/>
            <a:ext cx="2875240" cy="3593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Advantages</a:t>
            </a:r>
            <a:endParaRPr lang="en-US" sz="2250" dirty="0"/>
          </a:p>
        </p:txBody>
      </p:sp>
      <p:sp>
        <p:nvSpPr>
          <p:cNvPr id="4" name="Shape 2"/>
          <p:cNvSpPr/>
          <p:nvPr/>
        </p:nvSpPr>
        <p:spPr>
          <a:xfrm>
            <a:off x="670798" y="2180034"/>
            <a:ext cx="6410563" cy="1487567"/>
          </a:xfrm>
          <a:prstGeom prst="roundRect">
            <a:avLst>
              <a:gd name="adj" fmla="val 11597"/>
            </a:avLst>
          </a:prstGeom>
          <a:solidFill>
            <a:srgbClr val="D1E7D2"/>
          </a:solidFill>
        </p:spPr>
      </p:sp>
      <p:sp>
        <p:nvSpPr>
          <p:cNvPr id="5" name="Text 3"/>
          <p:cNvSpPr/>
          <p:nvPr/>
        </p:nvSpPr>
        <p:spPr>
          <a:xfrm>
            <a:off x="862370" y="2371606"/>
            <a:ext cx="2635448" cy="2994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Ubiquity and Mobility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62370" y="2862620"/>
            <a:ext cx="6027420" cy="6134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Provides continuous network access while users are in transit across massive areas.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670798" y="3859173"/>
            <a:ext cx="6410563" cy="1487567"/>
          </a:xfrm>
          <a:prstGeom prst="roundRect">
            <a:avLst>
              <a:gd name="adj" fmla="val 11597"/>
            </a:avLst>
          </a:prstGeom>
          <a:solidFill>
            <a:srgbClr val="D1E7D2"/>
          </a:solidFill>
        </p:spPr>
      </p:sp>
      <p:sp>
        <p:nvSpPr>
          <p:cNvPr id="8" name="Text 6"/>
          <p:cNvSpPr/>
          <p:nvPr/>
        </p:nvSpPr>
        <p:spPr>
          <a:xfrm>
            <a:off x="862370" y="4050744"/>
            <a:ext cx="2396014" cy="2994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High Scalability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62370" y="4541758"/>
            <a:ext cx="6027420" cy="6134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Can support millions of simultaneous users and devices within the network infrastructure.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670798" y="5538311"/>
            <a:ext cx="6410563" cy="1487567"/>
          </a:xfrm>
          <a:prstGeom prst="roundRect">
            <a:avLst>
              <a:gd name="adj" fmla="val 11597"/>
            </a:avLst>
          </a:prstGeom>
          <a:solidFill>
            <a:srgbClr val="D1E7D2"/>
          </a:solidFill>
        </p:spPr>
      </p:sp>
      <p:sp>
        <p:nvSpPr>
          <p:cNvPr id="11" name="Text 9"/>
          <p:cNvSpPr/>
          <p:nvPr/>
        </p:nvSpPr>
        <p:spPr>
          <a:xfrm>
            <a:off x="862370" y="5729883"/>
            <a:ext cx="2396014" cy="2994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Standardization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62370" y="6220897"/>
            <a:ext cx="6027420" cy="6134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Global standards (3GPP) ensure compatibility and seamless international roaming.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7556659" y="1605082"/>
            <a:ext cx="3060144" cy="3593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Inherent Limitations</a:t>
            </a:r>
            <a:endParaRPr lang="en-US" sz="2250" dirty="0"/>
          </a:p>
        </p:txBody>
      </p:sp>
      <p:sp>
        <p:nvSpPr>
          <p:cNvPr id="14" name="Shape 12"/>
          <p:cNvSpPr/>
          <p:nvPr/>
        </p:nvSpPr>
        <p:spPr>
          <a:xfrm>
            <a:off x="7556659" y="2180034"/>
            <a:ext cx="6410563" cy="1487567"/>
          </a:xfrm>
          <a:prstGeom prst="roundRect">
            <a:avLst>
              <a:gd name="adj" fmla="val 11597"/>
            </a:avLst>
          </a:prstGeom>
          <a:solidFill>
            <a:srgbClr val="4A644E"/>
          </a:solidFill>
        </p:spPr>
      </p:sp>
      <p:sp>
        <p:nvSpPr>
          <p:cNvPr id="15" name="Text 13"/>
          <p:cNvSpPr/>
          <p:nvPr/>
        </p:nvSpPr>
        <p:spPr>
          <a:xfrm>
            <a:off x="7748230" y="2371606"/>
            <a:ext cx="2396014" cy="2994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Higher Latency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748230" y="2862620"/>
            <a:ext cx="6027420" cy="6134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Compared to fixed-line networks, long-distance signal travel often results in higher network delays.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7556659" y="3859173"/>
            <a:ext cx="6410563" cy="1487567"/>
          </a:xfrm>
          <a:prstGeom prst="roundRect">
            <a:avLst>
              <a:gd name="adj" fmla="val 11597"/>
            </a:avLst>
          </a:prstGeom>
          <a:solidFill>
            <a:srgbClr val="4A644E"/>
          </a:solidFill>
        </p:spPr>
      </p:sp>
      <p:sp>
        <p:nvSpPr>
          <p:cNvPr id="18" name="Text 16"/>
          <p:cNvSpPr/>
          <p:nvPr/>
        </p:nvSpPr>
        <p:spPr>
          <a:xfrm>
            <a:off x="7748230" y="4050744"/>
            <a:ext cx="2724745" cy="2994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Congestion Sensitivity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748230" y="4541758"/>
            <a:ext cx="6027420" cy="6134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Performance can degrade significantly during peak usage times due to limited radio spectrum.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556659" y="5538311"/>
            <a:ext cx="6410563" cy="1487567"/>
          </a:xfrm>
          <a:prstGeom prst="roundRect">
            <a:avLst>
              <a:gd name="adj" fmla="val 11597"/>
            </a:avLst>
          </a:prstGeom>
          <a:solidFill>
            <a:srgbClr val="4A644E"/>
          </a:solidFill>
        </p:spPr>
      </p:sp>
      <p:sp>
        <p:nvSpPr>
          <p:cNvPr id="21" name="Text 19"/>
          <p:cNvSpPr/>
          <p:nvPr/>
        </p:nvSpPr>
        <p:spPr>
          <a:xfrm>
            <a:off x="7748230" y="5729883"/>
            <a:ext cx="2396014" cy="2994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Coverage Gaps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7748230" y="6220897"/>
            <a:ext cx="6027420" cy="6134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Signal availability can be inconsistent in extremely rural, mountainous, or underground areas.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670798" y="7457123"/>
            <a:ext cx="13288804" cy="24526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  <a:sym typeface="+mn-ea"/>
              </a:rPr>
              <a:t>Page 8 of 10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330" y="912971"/>
            <a:ext cx="9931122" cy="6566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Applications and Emerging Use Cases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5330" y="1989773"/>
            <a:ext cx="13159740" cy="3362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WWAN is the backbone of the modern digital economy and next-generation services.</a:t>
            </a:r>
            <a:endParaRPr lang="en-US" sz="1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35330" y="2562344"/>
            <a:ext cx="525185" cy="52518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35330" y="3350062"/>
            <a:ext cx="2626162" cy="328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Global Connectivity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35330" y="3804285"/>
            <a:ext cx="6448544" cy="6724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Enables continuous access for remote workers, travelers, and disaster relief efforts.</a:t>
            </a:r>
            <a:endParaRPr lang="en-US" sz="16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46407" y="2562344"/>
            <a:ext cx="525185" cy="52518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46407" y="3350062"/>
            <a:ext cx="3267432" cy="328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Massive IoT Deployment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7446407" y="3804285"/>
            <a:ext cx="6448663" cy="6724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Supports millions of low-power sensors and devices (e.g., smart agriculture, asset tracking) via technologies like NB-IoT.</a:t>
            </a:r>
            <a:endParaRPr lang="en-US" sz="16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5330" y="4896922"/>
            <a:ext cx="525185" cy="52518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35330" y="5684639"/>
            <a:ext cx="3462337" cy="328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Mobile Data Consumption</a:t>
            </a:r>
            <a:endParaRPr lang="en-US" sz="2050" dirty="0"/>
          </a:p>
        </p:txBody>
      </p:sp>
      <p:sp>
        <p:nvSpPr>
          <p:cNvPr id="12" name="Text 7"/>
          <p:cNvSpPr/>
          <p:nvPr/>
        </p:nvSpPr>
        <p:spPr>
          <a:xfrm>
            <a:off x="735330" y="6138863"/>
            <a:ext cx="6448544" cy="6724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Facilitates high-definition video streaming, online gaming, and large-file transfers on the go.</a:t>
            </a:r>
            <a:endParaRPr lang="en-US" sz="16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46407" y="4896922"/>
            <a:ext cx="525185" cy="52518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46407" y="5684639"/>
            <a:ext cx="3400901" cy="328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Connected Vehicles (V2X)</a:t>
            </a:r>
            <a:endParaRPr lang="en-US" sz="2050" dirty="0"/>
          </a:p>
        </p:txBody>
      </p:sp>
      <p:sp>
        <p:nvSpPr>
          <p:cNvPr id="15" name="Text 9"/>
          <p:cNvSpPr/>
          <p:nvPr/>
        </p:nvSpPr>
        <p:spPr>
          <a:xfrm>
            <a:off x="7446407" y="6138863"/>
            <a:ext cx="6448663" cy="6724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</a:rPr>
              <a:t>Essential for Vehicle-to-Everything communication, supporting autonomous driving and enhanced traffic management.</a:t>
            </a:r>
            <a:endParaRPr lang="en-US" sz="1650" dirty="0"/>
          </a:p>
        </p:txBody>
      </p:sp>
      <p:sp>
        <p:nvSpPr>
          <p:cNvPr id="16" name="Text 10"/>
          <p:cNvSpPr/>
          <p:nvPr/>
        </p:nvSpPr>
        <p:spPr>
          <a:xfrm>
            <a:off x="735330" y="7047667"/>
            <a:ext cx="13159740" cy="2689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anose="02000503050000020004" pitchFamily="34" charset="0"/>
                <a:ea typeface="Nobile" panose="02000503050000020004" pitchFamily="34" charset="-122"/>
                <a:cs typeface="Nobile" panose="02000503050000020004" pitchFamily="34" charset="-120"/>
                <a:sym typeface="+mn-ea"/>
              </a:rPr>
              <a:t>Page 9 of 10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7004</Words>
  <Application>WPS Presentation</Application>
  <PresentationFormat>On-screen Show (16:9)</PresentationFormat>
  <Paragraphs>256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Arial</vt:lpstr>
      <vt:lpstr>SimSun</vt:lpstr>
      <vt:lpstr>Wingdings</vt:lpstr>
      <vt:lpstr>Fraunces Extra Bold</vt:lpstr>
      <vt:lpstr>Fraunces Extra Bold</vt:lpstr>
      <vt:lpstr>Fraunces Extra Bold</vt:lpstr>
      <vt:lpstr>Nobile</vt:lpstr>
      <vt:lpstr>Nobile</vt:lpstr>
      <vt:lpstr>Nobile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NILOY SARKAR</cp:lastModifiedBy>
  <cp:revision>3</cp:revision>
  <dcterms:created xsi:type="dcterms:W3CDTF">2025-10-31T12:07:00Z</dcterms:created>
  <dcterms:modified xsi:type="dcterms:W3CDTF">2025-10-31T14:57:44Z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69985DFBD9B1405ABE24A18B71B5BB95_12</vt:lpwstr>
  </property>
  <property fmtid="{D5CDD505-2E9C-101B-9397-08002B2CF9AE}" pid="3" name="KSOProductBuildVer">
    <vt:lpwstr>1033-12.2.0.23131</vt:lpwstr>
  </property>
</Properties>
</file>